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5" r:id="rId3"/>
    <p:sldId id="326" r:id="rId4"/>
    <p:sldId id="327" r:id="rId5"/>
    <p:sldId id="328" r:id="rId6"/>
    <p:sldId id="329" r:id="rId7"/>
    <p:sldId id="330" r:id="rId8"/>
    <p:sldId id="331" r:id="rId9"/>
    <p:sldId id="333" r:id="rId10"/>
    <p:sldId id="332" r:id="rId11"/>
    <p:sldId id="257" r:id="rId12"/>
    <p:sldId id="297" r:id="rId13"/>
    <p:sldId id="258" r:id="rId14"/>
    <p:sldId id="260" r:id="rId15"/>
    <p:sldId id="261" r:id="rId16"/>
    <p:sldId id="316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317" r:id="rId29"/>
    <p:sldId id="273" r:id="rId30"/>
    <p:sldId id="274" r:id="rId31"/>
    <p:sldId id="275" r:id="rId32"/>
    <p:sldId id="276" r:id="rId33"/>
    <p:sldId id="318" r:id="rId34"/>
    <p:sldId id="277" r:id="rId35"/>
    <p:sldId id="278" r:id="rId36"/>
    <p:sldId id="279" r:id="rId37"/>
    <p:sldId id="280" r:id="rId38"/>
    <p:sldId id="281" r:id="rId39"/>
    <p:sldId id="282" r:id="rId40"/>
    <p:sldId id="319" r:id="rId41"/>
    <p:sldId id="321" r:id="rId42"/>
    <p:sldId id="320" r:id="rId43"/>
    <p:sldId id="283" r:id="rId44"/>
    <p:sldId id="284" r:id="rId45"/>
    <p:sldId id="285" r:id="rId46"/>
    <p:sldId id="286" r:id="rId47"/>
    <p:sldId id="296" r:id="rId48"/>
    <p:sldId id="287" r:id="rId49"/>
    <p:sldId id="288" r:id="rId50"/>
    <p:sldId id="289" r:id="rId51"/>
    <p:sldId id="290" r:id="rId52"/>
    <p:sldId id="291" r:id="rId53"/>
    <p:sldId id="292" r:id="rId54"/>
    <p:sldId id="322" r:id="rId55"/>
    <p:sldId id="293" r:id="rId56"/>
    <p:sldId id="294" r:id="rId57"/>
    <p:sldId id="295" r:id="rId58"/>
    <p:sldId id="323" r:id="rId59"/>
    <p:sldId id="298" r:id="rId60"/>
    <p:sldId id="299" r:id="rId61"/>
    <p:sldId id="300" r:id="rId62"/>
    <p:sldId id="301" r:id="rId63"/>
    <p:sldId id="302" r:id="rId64"/>
    <p:sldId id="303" r:id="rId65"/>
    <p:sldId id="324" r:id="rId66"/>
    <p:sldId id="304" r:id="rId67"/>
    <p:sldId id="305" r:id="rId68"/>
    <p:sldId id="306" r:id="rId69"/>
    <p:sldId id="307" r:id="rId70"/>
    <p:sldId id="308" r:id="rId71"/>
    <p:sldId id="312" r:id="rId72"/>
    <p:sldId id="309" r:id="rId73"/>
    <p:sldId id="310" r:id="rId74"/>
    <p:sldId id="311" r:id="rId75"/>
    <p:sldId id="313" r:id="rId76"/>
    <p:sldId id="314" r:id="rId77"/>
    <p:sldId id="315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40A64-BFDB-4BA5-AD8B-6C5A43B6CF48}" type="datetimeFigureOut">
              <a:rPr lang="en-US" smtClean="0"/>
              <a:pPr/>
              <a:t>6/19/2017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4DD8C-E16E-47DD-94AB-51E36276486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en.wikipedia.org/wiki/File:Stonewall_Jackson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upload.wikimedia.org/wikipedia/commons/3/32/EmancipationProclamation.jpg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28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14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5410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/>
              <a:t>The American Civil War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6082" name="Picture 2" descr="http://library.thinkquest.org/J0110546/media/SlideShow/bull_ca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323975"/>
            <a:ext cx="4912050" cy="408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Stephan Dodson Ramseur</a:t>
            </a:r>
            <a:r>
              <a:rPr lang="en-US" dirty="0"/>
              <a:t>, future Confederate general, writing from West Point (where he was a cadet) to a friend in the wake of the 1856 election: "...Slavery, the very source of our existence, the greatest blessing both for Master &amp; Slave that could have been bestowed upon us."</a:t>
            </a:r>
          </a:p>
        </p:txBody>
      </p:sp>
    </p:spTree>
    <p:extLst>
      <p:ext uri="{BB962C8B-B14F-4D97-AF65-F5344CB8AC3E}">
        <p14:creationId xmlns:p14="http://schemas.microsoft.com/office/powerpoint/2010/main" val="36317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Albert Gallatin Brown</a:t>
            </a:r>
            <a:r>
              <a:rPr lang="en-US" dirty="0"/>
              <a:t>, U.S. Senator from Mississippi, speaking with regard to the several filibuster expeditions to Central America: "I want Cuba . . . I want Tamaulipas, Potosi, and one or two other Mexican States; and I want them all for the same reason -- for the planting and spreading of slavery." </a:t>
            </a:r>
          </a:p>
        </p:txBody>
      </p:sp>
    </p:spTree>
    <p:extLst>
      <p:ext uri="{BB962C8B-B14F-4D97-AF65-F5344CB8AC3E}">
        <p14:creationId xmlns:p14="http://schemas.microsoft.com/office/powerpoint/2010/main" val="406689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Richard Thompson Archer</a:t>
            </a:r>
            <a:r>
              <a:rPr lang="en-US" dirty="0"/>
              <a:t> (Mississippi planter):  "The South is invaded.  It is time for all patriots to be united, to be under military organization, to be advancing to the conflict determined to live or die in </a:t>
            </a:r>
            <a:r>
              <a:rPr lang="en-US" dirty="0" err="1"/>
              <a:t>defence</a:t>
            </a:r>
            <a:r>
              <a:rPr lang="en-US" dirty="0"/>
              <a:t> of the God given right to own the African"</a:t>
            </a:r>
          </a:p>
        </p:txBody>
      </p:sp>
    </p:spTree>
    <p:extLst>
      <p:ext uri="{BB962C8B-B14F-4D97-AF65-F5344CB8AC3E}">
        <p14:creationId xmlns:p14="http://schemas.microsoft.com/office/powerpoint/2010/main" val="63095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Senator Robert M. T. Hunter</a:t>
            </a:r>
            <a:r>
              <a:rPr lang="en-US" dirty="0"/>
              <a:t> of Virginia: "There is not a respectable system of civilization known to history whose foundations were not laid in the institution of domestic slavery." </a:t>
            </a:r>
          </a:p>
        </p:txBody>
      </p:sp>
    </p:spTree>
    <p:extLst>
      <p:ext uri="{BB962C8B-B14F-4D97-AF65-F5344CB8AC3E}">
        <p14:creationId xmlns:p14="http://schemas.microsoft.com/office/powerpoint/2010/main" val="206602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Lawrence </a:t>
            </a:r>
            <a:r>
              <a:rPr lang="en-US" b="1" dirty="0" err="1"/>
              <a:t>Keitt</a:t>
            </a:r>
            <a:r>
              <a:rPr lang="en-US" dirty="0"/>
              <a:t>, Congressman from South Carolina, in a speech to the House on January 25, 1860: "African slavery is the corner-stone of the industrial, social, and political fabric of the South; and whatever wars against it, wars against her very existence. Strike down the institution of African slavery and you reduce the South to depopulation and </a:t>
            </a:r>
            <a:r>
              <a:rPr lang="en-US" dirty="0" smtClean="0"/>
              <a:t>barbarism…The </a:t>
            </a:r>
            <a:r>
              <a:rPr lang="en-US" dirty="0"/>
              <a:t>anti-slavery party contend that slavery is wrong in itself, and the Government is a consolidated national democracy. We of the South contend that slavery is right, and that this is a confederate Republic of sovereign States." </a:t>
            </a:r>
          </a:p>
        </p:txBody>
      </p:sp>
    </p:spTree>
    <p:extLst>
      <p:ext uri="{BB962C8B-B14F-4D97-AF65-F5344CB8AC3E}">
        <p14:creationId xmlns:p14="http://schemas.microsoft.com/office/powerpoint/2010/main" val="10547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Methodist Rev. John T. Wightman</a:t>
            </a:r>
            <a:r>
              <a:rPr lang="en-US" dirty="0"/>
              <a:t>, preaching at Yorkville, South Carolina: "The triumphs of Christianity rest this very hour upon slavery; and slavery depends on the triumphs of the South . . . This war is the servant of slavery." </a:t>
            </a:r>
          </a:p>
        </p:txBody>
      </p:sp>
    </p:spTree>
    <p:extLst>
      <p:ext uri="{BB962C8B-B14F-4D97-AF65-F5344CB8AC3E}">
        <p14:creationId xmlns:p14="http://schemas.microsoft.com/office/powerpoint/2010/main" val="402905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Georgia politician and future Confederate general, writing in the summer of 1849 to his fellow Georgian, Howell Cobb: "First then, it is apparent, horribly apparent, that the slavery question rides insolently over every other everywhere -- in fact that is the only question which in the least affects the results of the </a:t>
            </a:r>
            <a:r>
              <a:rPr lang="en-US" dirty="0" smtClean="0"/>
              <a:t>elections…I </a:t>
            </a:r>
            <a:r>
              <a:rPr lang="en-US" dirty="0"/>
              <a:t>think then, </a:t>
            </a:r>
            <a:r>
              <a:rPr lang="en-US" i="1" dirty="0"/>
              <a:t>1st</a:t>
            </a:r>
            <a:r>
              <a:rPr lang="en-US" dirty="0"/>
              <a:t>, that the only safety of the South from abolition universal is to be found in an </a:t>
            </a:r>
            <a:r>
              <a:rPr lang="en-US" i="1" dirty="0"/>
              <a:t>early</a:t>
            </a:r>
            <a:r>
              <a:rPr lang="en-US" dirty="0"/>
              <a:t> dissolution of the Union." </a:t>
            </a:r>
          </a:p>
        </p:txBody>
      </p:sp>
    </p:spTree>
    <p:extLst>
      <p:ext uri="{BB962C8B-B14F-4D97-AF65-F5344CB8AC3E}">
        <p14:creationId xmlns:p14="http://schemas.microsoft.com/office/powerpoint/2010/main" val="14958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Alexander Stephens,</a:t>
            </a:r>
            <a:r>
              <a:rPr lang="en-US" dirty="0"/>
              <a:t> Vice-President of the Confederacy, referring to the Confederate government: "Its foundations are laid, its cornerstone rests, upon the great truth that the negro is not equal to the white man; that slavery . . . is his natural and normal condition." </a:t>
            </a:r>
          </a:p>
        </p:txBody>
      </p:sp>
    </p:spTree>
    <p:extLst>
      <p:ext uri="{BB962C8B-B14F-4D97-AF65-F5344CB8AC3E}">
        <p14:creationId xmlns:p14="http://schemas.microsoft.com/office/powerpoint/2010/main" val="25633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G. T. </a:t>
            </a:r>
            <a:r>
              <a:rPr lang="en-US" b="1" dirty="0" err="1"/>
              <a:t>Yelverton</a:t>
            </a:r>
            <a:r>
              <a:rPr lang="en-US" b="1" dirty="0"/>
              <a:t>, of Coffee County, Alabama</a:t>
            </a:r>
            <a:r>
              <a:rPr lang="en-US" dirty="0"/>
              <a:t>, speaking to the Alabama Secession Convention on January 25, 1861: "The question of Slavery is the rock upon which the Old Government split: it is the cause of secession."</a:t>
            </a:r>
          </a:p>
        </p:txBody>
      </p:sp>
    </p:spTree>
    <p:extLst>
      <p:ext uri="{BB962C8B-B14F-4D97-AF65-F5344CB8AC3E}">
        <p14:creationId xmlns:p14="http://schemas.microsoft.com/office/powerpoint/2010/main" val="18060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Secession Abounds-Response?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country waited to see if Lincoln would respond with force</a:t>
            </a:r>
          </a:p>
          <a:p>
            <a:pPr lvl="1"/>
            <a:r>
              <a:rPr lang="en-US" dirty="0" smtClean="0"/>
              <a:t>Instead he assembles his cabinet</a:t>
            </a:r>
          </a:p>
          <a:p>
            <a:r>
              <a:rPr lang="en-US" dirty="0" smtClean="0"/>
              <a:t>Lincoln recognizes his own weaknesses</a:t>
            </a:r>
          </a:p>
          <a:p>
            <a:pPr lvl="1"/>
            <a:r>
              <a:rPr lang="en-US" dirty="0" smtClean="0"/>
              <a:t>As well as the strength of his Party’s members</a:t>
            </a:r>
          </a:p>
          <a:p>
            <a:r>
              <a:rPr lang="en-US" dirty="0" smtClean="0"/>
              <a:t>Lincoln will assemble a “Team of Rivals”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5298" name="AutoShape 2" descr="http://upload.wikimedia.org/wikipedia/commons/thumb/6/6c/Emancipation_proclamation.jpg/300px-Emancipation_proclamation.jpg"/>
          <p:cNvSpPr>
            <a:spLocks noChangeAspect="1" noChangeArrowheads="1"/>
          </p:cNvSpPr>
          <p:nvPr/>
        </p:nvSpPr>
        <p:spPr bwMode="auto">
          <a:xfrm>
            <a:off x="155575" y="-822325"/>
            <a:ext cx="2857500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300" name="AutoShape 4" descr="http://upload.wikimedia.org/wikipedia/commons/thumb/6/6c/Emancipation_proclamation.jpg/300px-Emancipation_proclamation.jpg"/>
          <p:cNvSpPr>
            <a:spLocks noChangeAspect="1" noChangeArrowheads="1"/>
          </p:cNvSpPr>
          <p:nvPr/>
        </p:nvSpPr>
        <p:spPr bwMode="auto">
          <a:xfrm>
            <a:off x="155575" y="-822325"/>
            <a:ext cx="2857500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5302" name="AutoShape 6" descr="http://upload.wikimedia.org/wikipedia/commons/thumb/6/6c/Emancipation_proclamation.jpg/300px-Emancipation_proclamation.jpg"/>
          <p:cNvSpPr>
            <a:spLocks noChangeAspect="1" noChangeArrowheads="1"/>
          </p:cNvSpPr>
          <p:nvPr/>
        </p:nvSpPr>
        <p:spPr bwMode="auto">
          <a:xfrm>
            <a:off x="155575" y="-822325"/>
            <a:ext cx="2857500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5304" name="Picture 8" descr="http://upload.wikimedia.org/wikipedia/commons/thumb/6/6c/Emancipation_proclamation.jpg/300px-Emancipation_proclam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19200"/>
            <a:ext cx="8209392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of Rivals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Lincoln’s cabinet will be comprised of his fellow Republican Presidential Candidates</a:t>
            </a:r>
          </a:p>
          <a:p>
            <a:pPr lvl="1"/>
            <a:r>
              <a:rPr lang="en-US" dirty="0" smtClean="0"/>
              <a:t>Secretary of State: William Seward</a:t>
            </a:r>
          </a:p>
          <a:p>
            <a:pPr lvl="1"/>
            <a:r>
              <a:rPr lang="en-US" dirty="0" smtClean="0"/>
              <a:t>Secretary of the Treasury: Salmon P. Chase</a:t>
            </a:r>
          </a:p>
          <a:p>
            <a:pPr lvl="1"/>
            <a:r>
              <a:rPr lang="en-US" dirty="0" smtClean="0"/>
              <a:t>Attorney General: Edward Bates</a:t>
            </a:r>
          </a:p>
          <a:p>
            <a:pPr lvl="1"/>
            <a:r>
              <a:rPr lang="en-US" dirty="0" smtClean="0"/>
              <a:t>Secretary of Navy: Gideon Wells</a:t>
            </a:r>
          </a:p>
          <a:p>
            <a:r>
              <a:rPr lang="en-US" dirty="0" smtClean="0"/>
              <a:t>In his Inaugural Address Lincoln does not attack the South</a:t>
            </a:r>
          </a:p>
          <a:p>
            <a:pPr lvl="1"/>
            <a:r>
              <a:rPr lang="en-US" dirty="0" smtClean="0"/>
              <a:t>He does state firmly that Secession is illegal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 Sumter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Southern Confederacy had taken over most Government installations in the South</a:t>
            </a:r>
          </a:p>
          <a:p>
            <a:pPr lvl="1"/>
            <a:r>
              <a:rPr lang="en-US" dirty="0" smtClean="0"/>
              <a:t>Lincoln would say that he would not try to reclaim them</a:t>
            </a:r>
          </a:p>
          <a:p>
            <a:r>
              <a:rPr lang="en-US" dirty="0" smtClean="0"/>
              <a:t>Two Federal Forts remained firmly in U.S. control</a:t>
            </a:r>
          </a:p>
          <a:p>
            <a:pPr lvl="1"/>
            <a:r>
              <a:rPr lang="en-US" dirty="0" smtClean="0"/>
              <a:t>Fort Sumter in South Carolina</a:t>
            </a:r>
          </a:p>
          <a:p>
            <a:pPr lvl="1"/>
            <a:r>
              <a:rPr lang="en-US" dirty="0" smtClean="0"/>
              <a:t>Fort Pickens in Florida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Fort Sumter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Lincoln knew that reinforcing the forts could lead to bloodshed</a:t>
            </a:r>
          </a:p>
          <a:p>
            <a:pPr lvl="1"/>
            <a:r>
              <a:rPr lang="en-US" dirty="0" smtClean="0"/>
              <a:t>He sent naval vessels to supply those inside with food</a:t>
            </a:r>
          </a:p>
          <a:p>
            <a:pPr lvl="1"/>
            <a:r>
              <a:rPr lang="en-US" dirty="0" smtClean="0"/>
              <a:t>Confederates immediately open fire on the fort before supply vessels arrive</a:t>
            </a:r>
          </a:p>
          <a:p>
            <a:pPr lvl="1"/>
            <a:r>
              <a:rPr lang="en-US" dirty="0" smtClean="0"/>
              <a:t>Those inside, led by Major Robert Anderson, are forced to surrender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media-2.web.britannica.com/eb-media/05/4505-004-EAF58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06475"/>
            <a:ext cx="8231166" cy="4860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Response to Sumter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Lincoln will call for 75,000 volunteers</a:t>
            </a:r>
          </a:p>
          <a:p>
            <a:pPr lvl="1"/>
            <a:r>
              <a:rPr lang="en-US" dirty="0" smtClean="0"/>
              <a:t>This prompts VA, AR, TN, and NC to secede</a:t>
            </a:r>
          </a:p>
          <a:p>
            <a:r>
              <a:rPr lang="en-US" dirty="0" smtClean="0"/>
              <a:t>Civil War has officially began</a:t>
            </a:r>
          </a:p>
          <a:p>
            <a:pPr lvl="1"/>
            <a:r>
              <a:rPr lang="en-US" dirty="0" smtClean="0"/>
              <a:t>Lincoln views secession as a rejection of democracy</a:t>
            </a:r>
          </a:p>
          <a:p>
            <a:pPr lvl="1"/>
            <a:r>
              <a:rPr lang="en-US" dirty="0" smtClean="0"/>
              <a:t>Confederates view it as an expression of defending their Constitutional Rights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Northern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were many factors to be considered when analyzing the war itself</a:t>
            </a:r>
          </a:p>
          <a:p>
            <a:pPr lvl="1"/>
            <a:r>
              <a:rPr lang="en-US" dirty="0" smtClean="0"/>
              <a:t>The U.S. enjoyed a population advantage</a:t>
            </a:r>
          </a:p>
          <a:p>
            <a:pPr lvl="2"/>
            <a:r>
              <a:rPr lang="en-US" dirty="0" smtClean="0"/>
              <a:t>20 Million to 9 million</a:t>
            </a:r>
          </a:p>
          <a:p>
            <a:pPr lvl="1"/>
            <a:r>
              <a:rPr lang="en-US" dirty="0" smtClean="0"/>
              <a:t>The U.S. manufactured 93% of total arms</a:t>
            </a:r>
          </a:p>
          <a:p>
            <a:pPr lvl="2"/>
            <a:r>
              <a:rPr lang="en-US" dirty="0" smtClean="0"/>
              <a:t>Enjoyed tremendous advantage of economic capacity</a:t>
            </a:r>
          </a:p>
          <a:p>
            <a:pPr lvl="1"/>
            <a:r>
              <a:rPr lang="en-US" dirty="0" smtClean="0"/>
              <a:t>The U.S. had firm control of the Navy</a:t>
            </a:r>
          </a:p>
          <a:p>
            <a:pPr lvl="2"/>
            <a:r>
              <a:rPr lang="en-US" dirty="0" smtClean="0"/>
              <a:t>Could cut off key waterways in the South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Southern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The Confederacy enjoyed military advantages</a:t>
            </a:r>
          </a:p>
          <a:p>
            <a:pPr lvl="1"/>
            <a:r>
              <a:rPr lang="en-US" dirty="0" smtClean="0"/>
              <a:t>The Southern states were able to fight a defensive war</a:t>
            </a:r>
          </a:p>
          <a:p>
            <a:pPr lvl="2"/>
            <a:r>
              <a:rPr lang="en-US" dirty="0" smtClean="0"/>
              <a:t>Sustain less casualties</a:t>
            </a:r>
          </a:p>
          <a:p>
            <a:pPr lvl="2"/>
            <a:r>
              <a:rPr lang="en-US" dirty="0" smtClean="0"/>
              <a:t>Easily gain sympathy from outside world</a:t>
            </a:r>
          </a:p>
          <a:p>
            <a:pPr lvl="2"/>
            <a:r>
              <a:rPr lang="en-US" dirty="0" smtClean="0"/>
              <a:t>Only need to hold the ground that they already had</a:t>
            </a:r>
          </a:p>
          <a:p>
            <a:pPr lvl="1"/>
            <a:r>
              <a:rPr lang="en-US" dirty="0" smtClean="0"/>
              <a:t>The Southern armies had much more productive and capable officers</a:t>
            </a:r>
          </a:p>
          <a:p>
            <a:pPr lvl="2"/>
            <a:r>
              <a:rPr lang="en-US" dirty="0" smtClean="0"/>
              <a:t>Most noted by historians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Faced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Both sides had difficulties</a:t>
            </a:r>
          </a:p>
          <a:p>
            <a:pPr lvl="1"/>
            <a:r>
              <a:rPr lang="en-US" dirty="0" smtClean="0"/>
              <a:t>After Southern defections, the U.S. Army only had 13,000 officers</a:t>
            </a:r>
          </a:p>
          <a:p>
            <a:pPr lvl="2"/>
            <a:r>
              <a:rPr lang="en-US" dirty="0" smtClean="0"/>
              <a:t>Not enough to lead the 640,000 man army</a:t>
            </a:r>
          </a:p>
          <a:p>
            <a:pPr lvl="2"/>
            <a:r>
              <a:rPr lang="en-US" dirty="0" smtClean="0"/>
              <a:t>Recruitment had to be done locally</a:t>
            </a:r>
          </a:p>
          <a:p>
            <a:pPr lvl="2"/>
            <a:r>
              <a:rPr lang="en-US" dirty="0" smtClean="0"/>
              <a:t>Most soldiers were untrained and unprepared</a:t>
            </a:r>
          </a:p>
          <a:p>
            <a:pPr lvl="1"/>
            <a:r>
              <a:rPr lang="en-US" dirty="0" smtClean="0"/>
              <a:t>The Confederate Army and Government had to be constructed in a very short time</a:t>
            </a:r>
          </a:p>
          <a:p>
            <a:pPr lvl="2"/>
            <a:r>
              <a:rPr lang="en-US" dirty="0" smtClean="0"/>
              <a:t>Local groups dominated the Confederate Army</a:t>
            </a:r>
          </a:p>
          <a:p>
            <a:pPr lvl="2"/>
            <a:r>
              <a:rPr lang="en-US" dirty="0" smtClean="0"/>
              <a:t>“Richmond Howitzers” and “Tallapoosa Thrashers”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Confederate States of America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Elected Jefferson Davis as president</a:t>
            </a:r>
          </a:p>
          <a:p>
            <a:r>
              <a:rPr lang="en-US" dirty="0" smtClean="0"/>
              <a:t>Placed its capital city in Richmond, VA</a:t>
            </a:r>
          </a:p>
          <a:p>
            <a:r>
              <a:rPr lang="en-US" dirty="0" smtClean="0"/>
              <a:t>Had a Constitution</a:t>
            </a:r>
          </a:p>
          <a:p>
            <a:pPr lvl="1"/>
            <a:r>
              <a:rPr lang="en-US" dirty="0" smtClean="0"/>
              <a:t>The Confederate Constitution supported State Sovereignty</a:t>
            </a:r>
          </a:p>
          <a:p>
            <a:pPr lvl="1"/>
            <a:r>
              <a:rPr lang="en-US" dirty="0" smtClean="0"/>
              <a:t>The Central Government had little power</a:t>
            </a:r>
          </a:p>
          <a:p>
            <a:pPr lvl="2"/>
            <a:r>
              <a:rPr lang="en-US" dirty="0" smtClean="0"/>
              <a:t>Could not even pass laws for one unified armed force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Battle of First Manassas</a:t>
            </a:r>
            <a:br>
              <a:rPr lang="en-US" dirty="0" smtClean="0"/>
            </a:br>
            <a:r>
              <a:rPr lang="en-US" dirty="0" smtClean="0"/>
              <a:t> (Bull Run)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July 21, 1861</a:t>
            </a:r>
          </a:p>
          <a:p>
            <a:r>
              <a:rPr lang="en-US" dirty="0" smtClean="0"/>
              <a:t>Two armies met at Manassas Junction</a:t>
            </a:r>
          </a:p>
          <a:p>
            <a:pPr lvl="1"/>
            <a:r>
              <a:rPr lang="en-US" dirty="0" smtClean="0"/>
              <a:t>Near Bull Run Creek</a:t>
            </a:r>
          </a:p>
          <a:p>
            <a:r>
              <a:rPr lang="en-US" dirty="0" smtClean="0"/>
              <a:t>Union Army led by Gen. Irvin McDowell</a:t>
            </a:r>
          </a:p>
          <a:p>
            <a:r>
              <a:rPr lang="en-US" dirty="0" smtClean="0"/>
              <a:t>Confederate Army led by P.G.T. Beauregard</a:t>
            </a:r>
          </a:p>
          <a:p>
            <a:pPr lvl="1"/>
            <a:r>
              <a:rPr lang="en-US" dirty="0" smtClean="0"/>
              <a:t>McDowell swept back the Confederates’ left flank</a:t>
            </a:r>
          </a:p>
          <a:p>
            <a:pPr lvl="2"/>
            <a:r>
              <a:rPr lang="en-US" dirty="0" smtClean="0"/>
              <a:t>Victory seemed assured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Battle of First Manassas</a:t>
            </a:r>
            <a:br>
              <a:rPr lang="en-US" dirty="0" smtClean="0"/>
            </a:br>
            <a:r>
              <a:rPr lang="en-US" dirty="0" smtClean="0"/>
              <a:t> (Bull Run)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Confederate brigade commanded by General Thomas J. Jackson stopped the Union advance</a:t>
            </a:r>
          </a:p>
          <a:p>
            <a:r>
              <a:rPr lang="en-US" dirty="0" smtClean="0"/>
              <a:t>The rejuvenated Southerners pushed the Union troops back</a:t>
            </a:r>
          </a:p>
          <a:p>
            <a:pPr lvl="1"/>
            <a:r>
              <a:rPr lang="en-US" dirty="0" smtClean="0"/>
              <a:t>Union troops retreat</a:t>
            </a:r>
          </a:p>
          <a:p>
            <a:r>
              <a:rPr lang="en-US" dirty="0" smtClean="0"/>
              <a:t>The </a:t>
            </a:r>
            <a:r>
              <a:rPr lang="en-US" dirty="0"/>
              <a:t>i</a:t>
            </a:r>
            <a:r>
              <a:rPr lang="en-US" dirty="0" smtClean="0"/>
              <a:t>nexperienced Southern Army didn’t pursue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Thomas J. “Stonewall” Jackson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dirty="0" smtClean="0"/>
              <a:t>West Point Graduate</a:t>
            </a:r>
          </a:p>
          <a:p>
            <a:r>
              <a:rPr lang="en-US" dirty="0" smtClean="0"/>
              <a:t>Born in Shenandoah Valley</a:t>
            </a:r>
          </a:p>
          <a:p>
            <a:r>
              <a:rPr lang="en-US" dirty="0" smtClean="0"/>
              <a:t>Deeply religious </a:t>
            </a:r>
          </a:p>
          <a:p>
            <a:r>
              <a:rPr lang="en-US" dirty="0" smtClean="0"/>
              <a:t>Considered the “Offensive Mastermind” of the Confederacy</a:t>
            </a:r>
            <a:endParaRPr lang="en-US" dirty="0"/>
          </a:p>
        </p:txBody>
      </p:sp>
      <p:pic>
        <p:nvPicPr>
          <p:cNvPr id="2050" name="Picture 2" descr="Stonewall Jacks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600200"/>
            <a:ext cx="2648387" cy="3840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Anaconda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dirty="0" smtClean="0"/>
              <a:t>Lincoln assigned General Winfield Scott as commander</a:t>
            </a:r>
          </a:p>
          <a:p>
            <a:pPr lvl="1"/>
            <a:r>
              <a:rPr lang="en-US" dirty="0" smtClean="0"/>
              <a:t>“Old Fuss N’ Feathers” returns</a:t>
            </a:r>
          </a:p>
          <a:p>
            <a:r>
              <a:rPr lang="en-US" dirty="0" smtClean="0"/>
              <a:t>Scott devised a plan to choke off the Confederacy by blocking the Mississippi River</a:t>
            </a:r>
          </a:p>
          <a:p>
            <a:pPr lvl="1"/>
            <a:r>
              <a:rPr lang="en-US" dirty="0" smtClean="0"/>
              <a:t>Utilize superior naval power</a:t>
            </a:r>
          </a:p>
          <a:p>
            <a:r>
              <a:rPr lang="en-US" dirty="0" smtClean="0"/>
              <a:t>Lincoln would accrue 500,000 more men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Lincoln’s New Army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This new force would be lead by</a:t>
            </a:r>
          </a:p>
          <a:p>
            <a:pPr lvl="1"/>
            <a:r>
              <a:rPr lang="en-US" dirty="0" smtClean="0"/>
              <a:t>George B. McClellan</a:t>
            </a:r>
          </a:p>
          <a:p>
            <a:pPr lvl="1"/>
            <a:r>
              <a:rPr lang="en-US" dirty="0" smtClean="0"/>
              <a:t>Considered the Young Napoleon</a:t>
            </a:r>
          </a:p>
          <a:p>
            <a:pPr lvl="1"/>
            <a:r>
              <a:rPr lang="en-US" dirty="0" smtClean="0"/>
              <a:t>Famous for driving Confederates out of Western VA</a:t>
            </a:r>
          </a:p>
          <a:p>
            <a:pPr lvl="2"/>
            <a:r>
              <a:rPr lang="en-US" dirty="0" smtClean="0"/>
              <a:t>West Virginia admitted as a state soon after</a:t>
            </a:r>
          </a:p>
          <a:p>
            <a:pPr lvl="1"/>
            <a:endParaRPr lang="en-US" dirty="0"/>
          </a:p>
        </p:txBody>
      </p:sp>
      <p:pic>
        <p:nvPicPr>
          <p:cNvPr id="28674" name="Picture 2" descr="http://www.diehardengineer.com/GeorgeBMcClell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600200"/>
            <a:ext cx="3152775" cy="4686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War in the West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McClellan was preparing his troops for an assault on Richmond</a:t>
            </a:r>
          </a:p>
          <a:p>
            <a:r>
              <a:rPr lang="en-US" dirty="0" smtClean="0"/>
              <a:t>In the West, Union General Ulysses S. Grant was beginning his campaign</a:t>
            </a:r>
          </a:p>
          <a:p>
            <a:pPr lvl="1"/>
            <a:r>
              <a:rPr lang="en-US" dirty="0" smtClean="0"/>
              <a:t>Utilized rivers to capture Ft. </a:t>
            </a:r>
            <a:r>
              <a:rPr lang="en-US" dirty="0" err="1" smtClean="0"/>
              <a:t>Donelson</a:t>
            </a:r>
            <a:r>
              <a:rPr lang="en-US" dirty="0" smtClean="0"/>
              <a:t> and Ft. Henry in TN</a:t>
            </a:r>
          </a:p>
          <a:p>
            <a:pPr lvl="1"/>
            <a:r>
              <a:rPr lang="en-US" dirty="0" smtClean="0"/>
              <a:t>His next move was an attack on Corinth, MS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 descr="http://www.spreadtrends.com/Blog/content/binary/the-mississippi-riv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7100" y="0"/>
            <a:ext cx="4584700" cy="6873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 Shiloh, Day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Confederate Army led by Albert Sidney Johnson check Grant’s advance</a:t>
            </a:r>
          </a:p>
          <a:p>
            <a:pPr lvl="1"/>
            <a:r>
              <a:rPr lang="en-US" dirty="0" smtClean="0"/>
              <a:t>Johnson’s men attack the U.S. Army at dawn</a:t>
            </a:r>
          </a:p>
          <a:p>
            <a:pPr lvl="1"/>
            <a:r>
              <a:rPr lang="en-US" dirty="0" smtClean="0"/>
              <a:t>The attack was a complete surprise</a:t>
            </a:r>
          </a:p>
          <a:p>
            <a:pPr lvl="2"/>
            <a:r>
              <a:rPr lang="en-US" dirty="0" smtClean="0"/>
              <a:t>Many died in their blankets</a:t>
            </a:r>
          </a:p>
          <a:p>
            <a:pPr lvl="1"/>
            <a:r>
              <a:rPr lang="en-US" dirty="0" smtClean="0"/>
              <a:t>At the end of Day 1, the Confederacy was in control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 Shiloh, Day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Union reinforcements come overnight</a:t>
            </a:r>
          </a:p>
          <a:p>
            <a:r>
              <a:rPr lang="en-US" dirty="0" smtClean="0"/>
              <a:t>The second day of battle saw the Confederate Army overwhelmed</a:t>
            </a:r>
          </a:p>
          <a:p>
            <a:pPr lvl="1"/>
            <a:r>
              <a:rPr lang="en-US" dirty="0" smtClean="0"/>
              <a:t>They retreated to Corinth</a:t>
            </a:r>
          </a:p>
          <a:p>
            <a:r>
              <a:rPr lang="en-US" dirty="0" smtClean="0"/>
              <a:t>Though the day was his, Grant would be relieved of his position for failing to pursue</a:t>
            </a:r>
          </a:p>
          <a:p>
            <a:pPr lvl="1"/>
            <a:r>
              <a:rPr lang="en-US" dirty="0" smtClean="0"/>
              <a:t>Vicksburg, MS is considered the key to controlling the Mississippi River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Shiloh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men died at the Battle of Shiloh than in the following combined:</a:t>
            </a:r>
          </a:p>
          <a:p>
            <a:pPr lvl="1"/>
            <a:r>
              <a:rPr lang="en-US" dirty="0" smtClean="0"/>
              <a:t>American Revolution</a:t>
            </a:r>
          </a:p>
          <a:p>
            <a:pPr lvl="1"/>
            <a:r>
              <a:rPr lang="en-US" dirty="0" smtClean="0"/>
              <a:t>War of 1812</a:t>
            </a:r>
          </a:p>
          <a:p>
            <a:pPr lvl="1"/>
            <a:r>
              <a:rPr lang="en-US" dirty="0" smtClean="0"/>
              <a:t>Mexican-American War </a:t>
            </a:r>
          </a:p>
          <a:p>
            <a:pPr lvl="2"/>
            <a:r>
              <a:rPr lang="en-US" dirty="0" smtClean="0"/>
              <a:t>Nearly 24,000 dead </a:t>
            </a:r>
          </a:p>
          <a:p>
            <a:pPr lvl="2"/>
            <a:r>
              <a:rPr lang="en-US" dirty="0" smtClean="0"/>
              <a:t>Confederate General Albert Sidney Johnston included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Young Napoleon’s Peninsula Campaign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McClellan determines to attack Richmond from the Southeast</a:t>
            </a:r>
          </a:p>
          <a:p>
            <a:pPr lvl="1"/>
            <a:r>
              <a:rPr lang="en-US" dirty="0" smtClean="0"/>
              <a:t>Transports his men to the tip of the James/York Peninsula </a:t>
            </a:r>
          </a:p>
          <a:p>
            <a:r>
              <a:rPr lang="en-US" dirty="0" smtClean="0"/>
              <a:t>McClellan could have taken Richmond swiftly</a:t>
            </a:r>
          </a:p>
          <a:p>
            <a:pPr lvl="1"/>
            <a:r>
              <a:rPr lang="en-US" dirty="0" smtClean="0"/>
              <a:t>He is criticized for moving slowly</a:t>
            </a:r>
          </a:p>
          <a:p>
            <a:r>
              <a:rPr lang="en-US" dirty="0" smtClean="0"/>
              <a:t>Confederates catch wind of the maneuver and met McClellan head on</a:t>
            </a:r>
          </a:p>
          <a:p>
            <a:pPr lvl="1"/>
            <a:r>
              <a:rPr lang="en-US" dirty="0" smtClean="0"/>
              <a:t>The Battle of Seven Pines</a:t>
            </a:r>
          </a:p>
          <a:p>
            <a:pPr lvl="1"/>
            <a:r>
              <a:rPr lang="en-US" dirty="0" smtClean="0"/>
              <a:t>No decisive winner 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 descr="http://wigwags.files.wordpress.com/2009/05/peninsular-campaign-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-3014"/>
            <a:ext cx="7831595" cy="6861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Pines’ Greatest Legacy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Confederate General Joseph Johnston is injured in the battle</a:t>
            </a:r>
          </a:p>
          <a:p>
            <a:pPr lvl="1"/>
            <a:r>
              <a:rPr lang="en-US" dirty="0" smtClean="0"/>
              <a:t>Next in command takes over</a:t>
            </a:r>
          </a:p>
          <a:p>
            <a:pPr lvl="2"/>
            <a:r>
              <a:rPr lang="en-US" dirty="0" smtClean="0"/>
              <a:t>Robert E. Lee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Robert E. 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native Virginian</a:t>
            </a:r>
          </a:p>
          <a:p>
            <a:r>
              <a:rPr lang="en-US" dirty="0" smtClean="0"/>
              <a:t>West Point Graduate</a:t>
            </a:r>
          </a:p>
          <a:p>
            <a:r>
              <a:rPr lang="en-US" dirty="0" smtClean="0"/>
              <a:t>Fought in Mexican-American War</a:t>
            </a:r>
          </a:p>
          <a:p>
            <a:r>
              <a:rPr lang="en-US" dirty="0" smtClean="0"/>
              <a:t>Originally offered position to lead the U.S. Army</a:t>
            </a:r>
          </a:p>
          <a:p>
            <a:r>
              <a:rPr lang="en-US" dirty="0" smtClean="0"/>
              <a:t>An intelligent, deliberate General that mastered in “Battlefield Psychology”</a:t>
            </a:r>
            <a:endParaRPr lang="en-US" dirty="0"/>
          </a:p>
        </p:txBody>
      </p:sp>
      <p:pic>
        <p:nvPicPr>
          <p:cNvPr id="38914" name="Picture 2" descr="http://theherokids.files.wordpress.com/2009/10/general-robert-e-lee-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447800"/>
            <a:ext cx="3190875" cy="4733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Seven Days Battle for Richmond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Lee sent “Stonewall” Jackson westward as a diversion</a:t>
            </a:r>
          </a:p>
          <a:p>
            <a:pPr lvl="1"/>
            <a:r>
              <a:rPr lang="en-US" dirty="0" smtClean="0"/>
              <a:t>Lincoln took the bait, dispatched 20,000 troops</a:t>
            </a:r>
          </a:p>
          <a:p>
            <a:r>
              <a:rPr lang="en-US" dirty="0" smtClean="0"/>
              <a:t>McClellan was ordered to halt his advance</a:t>
            </a:r>
          </a:p>
          <a:p>
            <a:pPr lvl="1"/>
            <a:r>
              <a:rPr lang="en-US" dirty="0" smtClean="0"/>
              <a:t>Lee anticipated this halt and attacked</a:t>
            </a:r>
          </a:p>
          <a:p>
            <a:r>
              <a:rPr lang="en-US" dirty="0" smtClean="0"/>
              <a:t>The Seven Days Battle exacted a terrible toll</a:t>
            </a:r>
          </a:p>
          <a:p>
            <a:pPr lvl="1"/>
            <a:r>
              <a:rPr lang="en-US" dirty="0" smtClean="0"/>
              <a:t>McClellan was forced to retreat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Lincoln relieves McClellan of his duty</a:t>
            </a:r>
          </a:p>
          <a:p>
            <a:r>
              <a:rPr lang="en-US" dirty="0" smtClean="0"/>
              <a:t>New General Halleck orders U.S. Troops to fall back</a:t>
            </a:r>
          </a:p>
          <a:p>
            <a:r>
              <a:rPr lang="en-US" dirty="0" smtClean="0"/>
              <a:t>Small skirmishes result in high casualties</a:t>
            </a:r>
          </a:p>
          <a:p>
            <a:r>
              <a:rPr lang="en-US" dirty="0" smtClean="0"/>
              <a:t>Lincoln is forced to request McClellan to return to command</a:t>
            </a:r>
          </a:p>
          <a:p>
            <a:pPr lvl="1"/>
            <a:r>
              <a:rPr lang="en-US" dirty="0" smtClean="0"/>
              <a:t>“We must use what tools we have.”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Lee’s Counterattack: Antietam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Lee believed that true victory was only possible with a victory on Northern Soil</a:t>
            </a:r>
          </a:p>
          <a:p>
            <a:pPr lvl="1"/>
            <a:r>
              <a:rPr lang="en-US" dirty="0" smtClean="0"/>
              <a:t>Lee divided his army in split maneuvers</a:t>
            </a:r>
          </a:p>
          <a:p>
            <a:pPr lvl="1"/>
            <a:r>
              <a:rPr lang="en-US" dirty="0" smtClean="0"/>
              <a:t>McClellan pursued Jackson moving North</a:t>
            </a:r>
          </a:p>
          <a:p>
            <a:pPr lvl="2"/>
            <a:r>
              <a:rPr lang="en-US" dirty="0" smtClean="0"/>
              <a:t>He intercepted a memo stating Lee’s plans</a:t>
            </a:r>
          </a:p>
          <a:p>
            <a:r>
              <a:rPr lang="en-US" dirty="0" smtClean="0"/>
              <a:t>McClellan forces Lee to fight near Sharpsburg, MD</a:t>
            </a:r>
          </a:p>
          <a:p>
            <a:r>
              <a:rPr lang="en-US" dirty="0" smtClean="0"/>
              <a:t>The battle took place on a large field</a:t>
            </a:r>
          </a:p>
          <a:p>
            <a:pPr lvl="1"/>
            <a:r>
              <a:rPr lang="en-US" dirty="0" smtClean="0"/>
              <a:t>No room for maneuvers</a:t>
            </a:r>
          </a:p>
          <a:p>
            <a:pPr lvl="1"/>
            <a:r>
              <a:rPr lang="en-US" dirty="0" smtClean="0"/>
              <a:t>22,000 dead by nightfall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Antietam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Lee found himself in a desperate position</a:t>
            </a:r>
          </a:p>
          <a:p>
            <a:pPr lvl="1"/>
            <a:r>
              <a:rPr lang="en-US" dirty="0" smtClean="0"/>
              <a:t>His men were exhausted, he was left with few options</a:t>
            </a:r>
          </a:p>
          <a:p>
            <a:r>
              <a:rPr lang="en-US" dirty="0" smtClean="0"/>
              <a:t>An aggressive McClellan could have ended the war</a:t>
            </a:r>
          </a:p>
          <a:p>
            <a:pPr lvl="1"/>
            <a:r>
              <a:rPr lang="en-US" dirty="0" smtClean="0"/>
              <a:t>Instead, he does nothing</a:t>
            </a:r>
          </a:p>
          <a:p>
            <a:pPr lvl="1"/>
            <a:r>
              <a:rPr lang="en-US" dirty="0" smtClean="0"/>
              <a:t>An attack would pin Lee between the U.S. Army and Potomac River</a:t>
            </a:r>
          </a:p>
          <a:p>
            <a:pPr lvl="1"/>
            <a:r>
              <a:rPr lang="en-US" dirty="0" smtClean="0"/>
              <a:t>Lee escapes again and retreats into VA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 descr="4a39563r.jpg the battle at antietam - mathew brady image by Drifter06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84201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 descr="http://www.mrnussbaum.com/history/stamps/bradyphot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44475"/>
            <a:ext cx="8599311" cy="6156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 descr="http://www.sonofthesouth.net/leefoundation/Antietam/dead-soldier-antiet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4475"/>
            <a:ext cx="9144000" cy="6384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McClellan relieved of duty once again</a:t>
            </a:r>
          </a:p>
          <a:p>
            <a:pPr lvl="1"/>
            <a:r>
              <a:rPr lang="en-US" dirty="0" smtClean="0"/>
              <a:t>This time permanently</a:t>
            </a:r>
          </a:p>
          <a:p>
            <a:r>
              <a:rPr lang="en-US" dirty="0" smtClean="0"/>
              <a:t>Antietam remains the bloodiest day in U.S. History</a:t>
            </a:r>
          </a:p>
          <a:p>
            <a:r>
              <a:rPr lang="en-US" dirty="0" smtClean="0"/>
              <a:t>While no clear winner emerged from the battle, Lincoln spun the engagement into a victory</a:t>
            </a:r>
          </a:p>
          <a:p>
            <a:pPr lvl="1"/>
            <a:r>
              <a:rPr lang="en-US" dirty="0" smtClean="0"/>
              <a:t>Victories allow presidents to make </a:t>
            </a:r>
            <a:r>
              <a:rPr lang="en-US" smtClean="0"/>
              <a:t>bold declarations</a:t>
            </a:r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Emancipation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Slavery remained an issue during the war</a:t>
            </a:r>
          </a:p>
          <a:p>
            <a:pPr lvl="1"/>
            <a:r>
              <a:rPr lang="en-US" dirty="0" smtClean="0"/>
              <a:t>Measures were taken to slowly end it in 1862</a:t>
            </a:r>
          </a:p>
          <a:p>
            <a:pPr lvl="2"/>
            <a:r>
              <a:rPr lang="en-US" dirty="0" smtClean="0"/>
              <a:t>April-Slavery is banned in Washington, D.C.</a:t>
            </a:r>
          </a:p>
          <a:p>
            <a:pPr lvl="2"/>
            <a:r>
              <a:rPr lang="en-US" dirty="0" smtClean="0"/>
              <a:t>June-Slavery is banned in American Territories</a:t>
            </a:r>
          </a:p>
          <a:p>
            <a:pPr lvl="2"/>
            <a:r>
              <a:rPr lang="en-US" dirty="0" smtClean="0"/>
              <a:t>July-”Confiscation Act” frees all slaves owned by those in rebellion</a:t>
            </a:r>
          </a:p>
          <a:p>
            <a:r>
              <a:rPr lang="en-US" dirty="0" smtClean="0"/>
              <a:t>Lincoln would resist total emancipation because he felt it would further divide the country during a time of war</a:t>
            </a:r>
          </a:p>
          <a:p>
            <a:pPr lvl="2"/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Emancipation Was Possible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Lincoln felt total emancipation was necessary </a:t>
            </a:r>
          </a:p>
          <a:p>
            <a:pPr lvl="1"/>
            <a:r>
              <a:rPr lang="en-US" dirty="0" smtClean="0"/>
              <a:t>It would garner support of European nations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Emancipation Proclamation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January 1, 1863</a:t>
            </a:r>
          </a:p>
          <a:p>
            <a:r>
              <a:rPr lang="en-US" dirty="0" smtClean="0"/>
              <a:t>All slaves living in areas in rebellion against the United States “shall be then, thenceforward, and forever free.”</a:t>
            </a:r>
          </a:p>
          <a:p>
            <a:r>
              <a:rPr lang="en-US" dirty="0" smtClean="0"/>
              <a:t>Southerners saw it as an attempt to incite slave rebellions</a:t>
            </a:r>
          </a:p>
          <a:p>
            <a:r>
              <a:rPr lang="en-US" dirty="0" smtClean="0"/>
              <a:t>Northerners abhorred slavery</a:t>
            </a:r>
          </a:p>
          <a:p>
            <a:pPr lvl="1"/>
            <a:r>
              <a:rPr lang="en-US" dirty="0" smtClean="0"/>
              <a:t>But were shocked and dismayed at the idea of equality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le:EmancipationProclama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358679" cy="69177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Democrats made considerable progress against Republicans in the 1862 elections</a:t>
            </a:r>
          </a:p>
          <a:p>
            <a:r>
              <a:rPr lang="en-US" dirty="0" smtClean="0"/>
              <a:t>Republicans were forced to support emancipation with racist arguments</a:t>
            </a:r>
          </a:p>
          <a:p>
            <a:r>
              <a:rPr lang="en-US" dirty="0" smtClean="0"/>
              <a:t>The Government would begin a policy of “containment”</a:t>
            </a:r>
          </a:p>
          <a:p>
            <a:pPr lvl="1"/>
            <a:r>
              <a:rPr lang="en-US" dirty="0" smtClean="0"/>
              <a:t>Meant to keep freed slaves in the South</a:t>
            </a:r>
          </a:p>
          <a:p>
            <a:pPr lvl="1"/>
            <a:r>
              <a:rPr lang="en-US" dirty="0" smtClean="0"/>
              <a:t>Panic flooded Northern streets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Conscription 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Volunteers were beginning to run thin</a:t>
            </a:r>
          </a:p>
          <a:p>
            <a:r>
              <a:rPr lang="en-US" dirty="0" smtClean="0"/>
              <a:t>The Conscription Act is passed</a:t>
            </a:r>
          </a:p>
          <a:p>
            <a:pPr lvl="1"/>
            <a:r>
              <a:rPr lang="en-US" dirty="0" smtClean="0"/>
              <a:t>Applied to all men 20-45</a:t>
            </a:r>
          </a:p>
          <a:p>
            <a:pPr lvl="1"/>
            <a:r>
              <a:rPr lang="en-US" dirty="0" smtClean="0"/>
              <a:t>Substitutes could be hired</a:t>
            </a:r>
          </a:p>
          <a:p>
            <a:pPr lvl="1"/>
            <a:r>
              <a:rPr lang="en-US" dirty="0" smtClean="0"/>
              <a:t>$300 could buy exemption</a:t>
            </a:r>
          </a:p>
          <a:p>
            <a:pPr lvl="2"/>
            <a:r>
              <a:rPr lang="en-US" dirty="0" smtClean="0"/>
              <a:t>Many claimed this unfairly benefitted the rich</a:t>
            </a:r>
          </a:p>
          <a:p>
            <a:r>
              <a:rPr lang="en-US" dirty="0" smtClean="0"/>
              <a:t>The Results were not impressive</a:t>
            </a:r>
          </a:p>
          <a:p>
            <a:pPr lvl="1"/>
            <a:r>
              <a:rPr lang="en-US" dirty="0" smtClean="0"/>
              <a:t>46,000 drafted</a:t>
            </a:r>
          </a:p>
          <a:p>
            <a:pPr lvl="1"/>
            <a:r>
              <a:rPr lang="en-US" dirty="0" smtClean="0"/>
              <a:t>118,000 hired substitutes</a:t>
            </a:r>
          </a:p>
          <a:p>
            <a:pPr lvl="1"/>
            <a:r>
              <a:rPr lang="en-US" dirty="0" smtClean="0"/>
              <a:t>146,000 failed to report</a:t>
            </a:r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Riots break out in New York City</a:t>
            </a:r>
          </a:p>
          <a:p>
            <a:pPr lvl="1"/>
            <a:r>
              <a:rPr lang="en-US" dirty="0" smtClean="0"/>
              <a:t>Known as “The Draft Riots of 1863”</a:t>
            </a:r>
          </a:p>
          <a:p>
            <a:r>
              <a:rPr lang="en-US" dirty="0" smtClean="0"/>
              <a:t>Donations funds raised over $40,000 to help the victims of the riots</a:t>
            </a:r>
          </a:p>
          <a:p>
            <a:pPr lvl="1"/>
            <a:r>
              <a:rPr lang="en-US" dirty="0" smtClean="0"/>
              <a:t>Some conservatives began to talk of freed slaves earning voting rights</a:t>
            </a:r>
          </a:p>
          <a:p>
            <a:r>
              <a:rPr lang="en-US" dirty="0" smtClean="0"/>
              <a:t>The Union Army encountered an active plantation</a:t>
            </a:r>
          </a:p>
          <a:p>
            <a:pPr lvl="1"/>
            <a:r>
              <a:rPr lang="en-US" dirty="0" smtClean="0"/>
              <a:t>Slaves threw down their tools and flocked to the Union lines 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American Soldiers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Soon after Emancipation, African American soldiers were beginning to report</a:t>
            </a:r>
          </a:p>
          <a:p>
            <a:pPr lvl="1"/>
            <a:r>
              <a:rPr lang="en-US" dirty="0" smtClean="0"/>
              <a:t>By 1863, 1 in 8 Union soldiers were African American</a:t>
            </a:r>
          </a:p>
          <a:p>
            <a:r>
              <a:rPr lang="en-US" dirty="0" smtClean="0"/>
              <a:t>21 Medal of Honor Recipients were African American</a:t>
            </a:r>
          </a:p>
          <a:p>
            <a:r>
              <a:rPr lang="en-US" dirty="0" smtClean="0"/>
              <a:t>Confederate Soldiers showed no mercy to captured African troops</a:t>
            </a:r>
          </a:p>
          <a:p>
            <a:pPr lvl="1"/>
            <a:r>
              <a:rPr lang="en-US" dirty="0" smtClean="0"/>
              <a:t>Many POW’s were killed on site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Battle Continues: Fredericksburg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Lincoln will replace McClellan with Ambrose Burnside</a:t>
            </a:r>
          </a:p>
          <a:p>
            <a:pPr lvl="1"/>
            <a:r>
              <a:rPr lang="en-US" dirty="0" smtClean="0"/>
              <a:t>Aggressive, experienced military mind</a:t>
            </a:r>
          </a:p>
          <a:p>
            <a:r>
              <a:rPr lang="en-US" dirty="0" smtClean="0"/>
              <a:t>Burnside planned to attack Lee at Fredericksburg</a:t>
            </a:r>
          </a:p>
          <a:p>
            <a:pPr lvl="1"/>
            <a:r>
              <a:rPr lang="en-US" dirty="0" smtClean="0"/>
              <a:t>His plan was delayed by poor weather and low supplies</a:t>
            </a:r>
          </a:p>
          <a:p>
            <a:r>
              <a:rPr lang="en-US" dirty="0" smtClean="0"/>
              <a:t>Lee was able to achieve a strong defensive position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Fredericksburg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Lee fortified his men behind a long stone wall located on a hill</a:t>
            </a:r>
          </a:p>
          <a:p>
            <a:r>
              <a:rPr lang="en-US" dirty="0" smtClean="0"/>
              <a:t>Union Soldiers were forced to charge the Confederates uphill</a:t>
            </a:r>
          </a:p>
          <a:p>
            <a:pPr lvl="1"/>
            <a:r>
              <a:rPr lang="en-US" dirty="0" smtClean="0"/>
              <a:t>Most were mowed down</a:t>
            </a:r>
          </a:p>
          <a:p>
            <a:r>
              <a:rPr lang="en-US" dirty="0" smtClean="0"/>
              <a:t>Burnside would be forced to evacuate the city</a:t>
            </a:r>
          </a:p>
          <a:p>
            <a:pPr lvl="1"/>
            <a:r>
              <a:rPr lang="en-US" dirty="0" smtClean="0"/>
              <a:t>He would be relieved of duty soon after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8" name="Picture 2" descr="http://www.philkearnycwrt.org/images/maryes_heights_th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99" y="15875"/>
            <a:ext cx="9021233" cy="6765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Confederate’s Greatest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Lincoln will assign command to “</a:t>
            </a:r>
            <a:r>
              <a:rPr lang="en-US" dirty="0" err="1" smtClean="0"/>
              <a:t>Fightin</a:t>
            </a:r>
            <a:r>
              <a:rPr lang="en-US" dirty="0" smtClean="0"/>
              <a:t>’” Joe Hooker</a:t>
            </a:r>
          </a:p>
          <a:p>
            <a:pPr lvl="1"/>
            <a:r>
              <a:rPr lang="en-US" dirty="0" smtClean="0"/>
              <a:t>Vindictive, ruthless, and devious</a:t>
            </a:r>
          </a:p>
          <a:p>
            <a:r>
              <a:rPr lang="en-US" dirty="0" smtClean="0"/>
              <a:t>Hooker enjoyed a large numbers advantage</a:t>
            </a:r>
          </a:p>
          <a:p>
            <a:pPr lvl="1"/>
            <a:r>
              <a:rPr lang="en-US" dirty="0" smtClean="0"/>
              <a:t>125,000 to 75,000</a:t>
            </a:r>
          </a:p>
          <a:p>
            <a:r>
              <a:rPr lang="en-US" dirty="0" smtClean="0"/>
              <a:t>A timely attack could’ve meant victory</a:t>
            </a:r>
          </a:p>
          <a:p>
            <a:pPr lvl="1"/>
            <a:r>
              <a:rPr lang="en-US" dirty="0" smtClean="0"/>
              <a:t>Hooker will delay</a:t>
            </a:r>
          </a:p>
          <a:p>
            <a:pPr lvl="1"/>
            <a:r>
              <a:rPr lang="en-US" dirty="0" smtClean="0"/>
              <a:t>Lee will send “Stonewall” Jackson to flank the U.S. Army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Chancellorsville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Jackson’s men caught Hooker completely off guard</a:t>
            </a:r>
          </a:p>
          <a:p>
            <a:pPr lvl="1"/>
            <a:r>
              <a:rPr lang="en-US" dirty="0" smtClean="0"/>
              <a:t>One by one his brigades were overran</a:t>
            </a:r>
          </a:p>
          <a:p>
            <a:r>
              <a:rPr lang="en-US" dirty="0" smtClean="0"/>
              <a:t>Night fell before Lee could deliver the finishing blow</a:t>
            </a:r>
          </a:p>
          <a:p>
            <a:pPr lvl="1"/>
            <a:r>
              <a:rPr lang="en-US" dirty="0" smtClean="0"/>
              <a:t>Night allowed Hooker to receive reinforcements and regroup</a:t>
            </a:r>
          </a:p>
          <a:p>
            <a:pPr lvl="1"/>
            <a:r>
              <a:rPr lang="en-US" dirty="0" smtClean="0"/>
              <a:t>The following day Hooker would abandon the field and retreat</a:t>
            </a:r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 have lost my right…”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During the night, Jackson would reconnoiter the lines of the Confederate flank</a:t>
            </a:r>
          </a:p>
          <a:p>
            <a:pPr lvl="1"/>
            <a:r>
              <a:rPr lang="en-US" dirty="0" smtClean="0"/>
              <a:t>Upon his return, his own men opened fire</a:t>
            </a:r>
          </a:p>
          <a:p>
            <a:pPr lvl="1"/>
            <a:r>
              <a:rPr lang="en-US" dirty="0" smtClean="0"/>
              <a:t>Jackson was gunned down</a:t>
            </a:r>
          </a:p>
          <a:p>
            <a:r>
              <a:rPr lang="en-US" dirty="0" smtClean="0"/>
              <a:t>Jackson would survive the night, but his left arm was amputated. </a:t>
            </a:r>
          </a:p>
          <a:p>
            <a:r>
              <a:rPr lang="en-US" dirty="0" smtClean="0"/>
              <a:t>He would die on May 10th.</a:t>
            </a:r>
          </a:p>
          <a:p>
            <a:r>
              <a:rPr lang="en-US" dirty="0" smtClean="0"/>
              <a:t>Considered the Confederate’s greatest loss of the war to that point</a:t>
            </a: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 descr="http://www.eg.bucknell.edu/~hyde/jackson/StonewallsArm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500" y="125285"/>
            <a:ext cx="4660900" cy="6656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Lee Moves North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Lee was aware that Northern morale low</a:t>
            </a:r>
          </a:p>
          <a:p>
            <a:r>
              <a:rPr lang="en-US" dirty="0" smtClean="0"/>
              <a:t>Over a fifty mile arch, Confederate soldiers entered PA</a:t>
            </a:r>
          </a:p>
          <a:p>
            <a:pPr lvl="1"/>
            <a:r>
              <a:rPr lang="en-US" dirty="0" smtClean="0"/>
              <a:t>Ranging from Chambersburg to Harrisburg</a:t>
            </a:r>
          </a:p>
          <a:p>
            <a:pPr lvl="1"/>
            <a:r>
              <a:rPr lang="en-US" dirty="0" smtClean="0"/>
              <a:t>Soldiers plundered towns and villages for supplies</a:t>
            </a:r>
          </a:p>
          <a:p>
            <a:r>
              <a:rPr lang="en-US" dirty="0" smtClean="0"/>
              <a:t>A group of Confederate soldiers entered a small town in search of shoes</a:t>
            </a:r>
          </a:p>
          <a:p>
            <a:pPr lvl="1"/>
            <a:r>
              <a:rPr lang="en-US" dirty="0" smtClean="0"/>
              <a:t>Gettysburg, PA</a:t>
            </a: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Collision at Gettysburg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small Confederate division clashed with two small Cavalry brigades</a:t>
            </a:r>
          </a:p>
          <a:p>
            <a:pPr lvl="1"/>
            <a:r>
              <a:rPr lang="en-US" dirty="0" smtClean="0"/>
              <a:t>Both sides called for reinforcements</a:t>
            </a:r>
          </a:p>
          <a:p>
            <a:r>
              <a:rPr lang="en-US" dirty="0" smtClean="0"/>
              <a:t>The Union Army took position on Cemetery Ridge</a:t>
            </a:r>
          </a:p>
          <a:p>
            <a:pPr lvl="1"/>
            <a:r>
              <a:rPr lang="en-US" dirty="0" smtClean="0"/>
              <a:t>Now led by George Gordon Meade</a:t>
            </a:r>
          </a:p>
          <a:p>
            <a:r>
              <a:rPr lang="en-US" dirty="0" smtClean="0"/>
              <a:t>The Confederates on Seminary Ridge</a:t>
            </a:r>
          </a:p>
          <a:p>
            <a:pPr lvl="1"/>
            <a:r>
              <a:rPr lang="en-US" dirty="0" smtClean="0"/>
              <a:t>Led by Robert E. Lee</a:t>
            </a: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pueblo.gsa.gov/cic_text/misc/gettysburg/battle-of-getty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-54390"/>
            <a:ext cx="5422900" cy="6912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Gettysburg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two days, Confederates unleashed the largest cannon assault in American history</a:t>
            </a:r>
          </a:p>
          <a:p>
            <a:pPr lvl="1"/>
            <a:r>
              <a:rPr lang="en-US" dirty="0" smtClean="0"/>
              <a:t>They tried repeatedly to break the Union lines</a:t>
            </a:r>
          </a:p>
          <a:p>
            <a:pPr lvl="1"/>
            <a:r>
              <a:rPr lang="en-US" dirty="0" smtClean="0"/>
              <a:t>One unit actually reached the lines, but was slaughtered in the process</a:t>
            </a:r>
          </a:p>
          <a:p>
            <a:pPr lvl="2"/>
            <a:r>
              <a:rPr lang="en-US" dirty="0" smtClean="0"/>
              <a:t>Pickett’s Charge</a:t>
            </a:r>
          </a:p>
          <a:p>
            <a:r>
              <a:rPr lang="en-US" dirty="0" smtClean="0"/>
              <a:t>Many believe that the fate of the Union was decided on that day</a:t>
            </a:r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Gettysburg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Victory for Union troops</a:t>
            </a:r>
          </a:p>
          <a:p>
            <a:pPr lvl="1"/>
            <a:r>
              <a:rPr lang="en-US" dirty="0" smtClean="0"/>
              <a:t>The first time that Lee had ever been truly defeated on the battlefield</a:t>
            </a:r>
          </a:p>
          <a:p>
            <a:r>
              <a:rPr lang="en-US" dirty="0" smtClean="0"/>
              <a:t>Lee retreats into VA</a:t>
            </a:r>
          </a:p>
          <a:p>
            <a:pPr lvl="1"/>
            <a:r>
              <a:rPr lang="en-US" dirty="0" smtClean="0"/>
              <a:t>If Meade would have pursued, the Confederates would have been crushed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Siege of Vicksburg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In the west, Ulysses S. Grant was closing in on Vicksburg</a:t>
            </a:r>
          </a:p>
          <a:p>
            <a:pPr lvl="1"/>
            <a:r>
              <a:rPr lang="en-US" dirty="0" smtClean="0"/>
              <a:t>He would feint however and focus secretly on Jackson, MS</a:t>
            </a:r>
          </a:p>
          <a:p>
            <a:pPr lvl="2"/>
            <a:r>
              <a:rPr lang="en-US" dirty="0" smtClean="0"/>
              <a:t>The State Capital</a:t>
            </a:r>
          </a:p>
          <a:p>
            <a:r>
              <a:rPr lang="en-US" dirty="0" smtClean="0"/>
              <a:t>Grant would capture Jackson and return to Vicksburg</a:t>
            </a:r>
          </a:p>
          <a:p>
            <a:pPr lvl="1"/>
            <a:r>
              <a:rPr lang="en-US" dirty="0" smtClean="0"/>
              <a:t>He would place in under siege from May to July 4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 smtClean="0"/>
              <a:t>The city was firmly in Union hands</a:t>
            </a: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2946" name="Picture 2" descr="http://faculty.css.edu/mkelsey/usgrant/vickbat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5475"/>
            <a:ext cx="9144000" cy="531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Lincoln Finds his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/>
          <a:lstStyle/>
          <a:p>
            <a:r>
              <a:rPr lang="en-US" dirty="0" smtClean="0"/>
              <a:t>President Lincoln, though originally doubtful, gave Grant command of all forces West of the Mississippi</a:t>
            </a:r>
            <a:endParaRPr lang="en-US" dirty="0"/>
          </a:p>
        </p:txBody>
      </p:sp>
      <p:pic>
        <p:nvPicPr>
          <p:cNvPr id="59394" name="Picture 2" descr="http://www.virginiawestern.edu/faculty/vwhansd/HIS269/Generals/GrantatColdHarbo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447800"/>
            <a:ext cx="4419600" cy="47921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Grant Continues to Succeed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Grant’s troops would earn key victories in TN </a:t>
            </a:r>
          </a:p>
          <a:p>
            <a:pPr lvl="1"/>
            <a:r>
              <a:rPr lang="en-US" dirty="0" smtClean="0"/>
              <a:t>Battle of Chickamauga </a:t>
            </a:r>
          </a:p>
          <a:p>
            <a:pPr lvl="1"/>
            <a:r>
              <a:rPr lang="en-US" dirty="0" smtClean="0"/>
              <a:t>Battle of Chattanooga </a:t>
            </a:r>
          </a:p>
          <a:p>
            <a:r>
              <a:rPr lang="en-US" dirty="0" smtClean="0"/>
              <a:t>His victories allowed for the taking of Georgia</a:t>
            </a:r>
          </a:p>
          <a:p>
            <a:pPr lvl="1"/>
            <a:r>
              <a:rPr lang="en-US" dirty="0" smtClean="0"/>
              <a:t>Deemed to be essential for the Union’s success</a:t>
            </a:r>
          </a:p>
          <a:p>
            <a:r>
              <a:rPr lang="en-US" dirty="0" smtClean="0"/>
              <a:t>Lincoln would summon Grant to Washington, D.C.</a:t>
            </a:r>
          </a:p>
          <a:p>
            <a:pPr lvl="1"/>
            <a:r>
              <a:rPr lang="en-US" dirty="0" smtClean="0"/>
              <a:t>Promoted him to Lt. General with supreme command of all American armies</a:t>
            </a:r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Grant vs. Lee in the Wilderness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Grant would press southward as a fellow general pressed eastward to take Georgia</a:t>
            </a:r>
          </a:p>
          <a:p>
            <a:pPr lvl="1"/>
            <a:r>
              <a:rPr lang="en-US" dirty="0" smtClean="0"/>
              <a:t>William Tecumseh Sherman</a:t>
            </a:r>
          </a:p>
          <a:p>
            <a:r>
              <a:rPr lang="en-US" dirty="0" smtClean="0"/>
              <a:t>Grant moved into VA to wage a ferocious battle against Lee</a:t>
            </a:r>
          </a:p>
          <a:p>
            <a:pPr lvl="1"/>
            <a:r>
              <a:rPr lang="en-US" dirty="0" smtClean="0"/>
              <a:t>The Battle of the Wilderness</a:t>
            </a:r>
          </a:p>
          <a:p>
            <a:r>
              <a:rPr lang="en-US" dirty="0" smtClean="0"/>
              <a:t>Grant would unexpectedly move around Lee’s position to take Petersburg, VA</a:t>
            </a: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Siege of Petersburg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Lee was unprepared for Grant’s new maneuver</a:t>
            </a:r>
          </a:p>
          <a:p>
            <a:pPr lvl="1"/>
            <a:r>
              <a:rPr lang="en-US" dirty="0" smtClean="0"/>
              <a:t>Confederates were forced to dig trenches around the city to protect it</a:t>
            </a:r>
          </a:p>
          <a:p>
            <a:pPr lvl="1"/>
            <a:r>
              <a:rPr lang="en-US" dirty="0" smtClean="0"/>
              <a:t>Grant laid siege to the city</a:t>
            </a:r>
          </a:p>
          <a:p>
            <a:r>
              <a:rPr lang="en-US" dirty="0" smtClean="0"/>
              <a:t>If Lee abandoned his position, he would leave the Confederate capital city of Richmond exposed</a:t>
            </a:r>
          </a:p>
          <a:p>
            <a:pPr lvl="1"/>
            <a:r>
              <a:rPr lang="en-US" dirty="0" smtClean="0"/>
              <a:t>That would be the equivalent to surrender</a:t>
            </a:r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 descr="http://etc.usf.edu/maps/pages/3900/3959/395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7520" y="1"/>
            <a:ext cx="353568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1864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Support for Lincoln was wavering</a:t>
            </a:r>
          </a:p>
          <a:p>
            <a:pPr lvl="1"/>
            <a:r>
              <a:rPr lang="en-US" dirty="0" smtClean="0"/>
              <a:t>Would run for re-election on the National Union Ticket</a:t>
            </a:r>
          </a:p>
          <a:p>
            <a:r>
              <a:rPr lang="en-US" dirty="0" smtClean="0"/>
              <a:t>Would be challenged by:</a:t>
            </a:r>
          </a:p>
          <a:p>
            <a:pPr lvl="1"/>
            <a:r>
              <a:rPr lang="en-US" dirty="0" smtClean="0"/>
              <a:t>Republicans: Salmon P. Chase</a:t>
            </a:r>
          </a:p>
          <a:p>
            <a:pPr lvl="1"/>
            <a:r>
              <a:rPr lang="en-US" dirty="0" smtClean="0"/>
              <a:t>Democrats: George B. McClellan</a:t>
            </a:r>
          </a:p>
          <a:p>
            <a:pPr lvl="2"/>
            <a:r>
              <a:rPr lang="en-US" dirty="0" smtClean="0"/>
              <a:t>Both ran on platform of “Peace at Any Cost”</a:t>
            </a:r>
          </a:p>
          <a:p>
            <a:r>
              <a:rPr lang="en-US" dirty="0" smtClean="0"/>
              <a:t>Lincoln would need a major success to sway popular opinion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Sherman’s March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General Sherman was now marching through Georgia</a:t>
            </a:r>
          </a:p>
          <a:p>
            <a:pPr lvl="1"/>
            <a:r>
              <a:rPr lang="en-US" dirty="0" smtClean="0"/>
              <a:t>Mission: Conquer land and do psychological damage to the South</a:t>
            </a:r>
          </a:p>
          <a:p>
            <a:r>
              <a:rPr lang="en-US" dirty="0" smtClean="0"/>
              <a:t>Sherman would march from Atlanta to the coast at Savannah</a:t>
            </a:r>
          </a:p>
          <a:p>
            <a:pPr lvl="1"/>
            <a:r>
              <a:rPr lang="en-US" dirty="0" smtClean="0"/>
              <a:t>His men burned and pillaged every small town that they encountered</a:t>
            </a:r>
          </a:p>
          <a:p>
            <a:pPr lvl="1"/>
            <a:r>
              <a:rPr lang="en-US" dirty="0" smtClean="0"/>
              <a:t>“Total War”</a:t>
            </a:r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7586" name="Picture 2" descr="http://ro3011.k12.sd.us/event/pics/general-william-tecumseh-sher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7000" cy="3234447"/>
          </a:xfrm>
          <a:prstGeom prst="rect">
            <a:avLst/>
          </a:prstGeom>
          <a:noFill/>
        </p:spPr>
      </p:pic>
      <p:pic>
        <p:nvPicPr>
          <p:cNvPr id="67588" name="Picture 4" descr="http://people.cohums.ohio-state.edu/grimsley1/dialogue/postcolonialism/war/war_is_he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-70137"/>
            <a:ext cx="6400800" cy="6928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Sherman Rejuvenates Lincoln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Sherman’s utter destruction of Georgia raised morale across the Union</a:t>
            </a:r>
          </a:p>
          <a:p>
            <a:r>
              <a:rPr lang="en-US" dirty="0" smtClean="0"/>
              <a:t>Lincoln will win reelection easily</a:t>
            </a:r>
          </a:p>
          <a:p>
            <a:pPr lvl="1"/>
            <a:r>
              <a:rPr lang="en-US" dirty="0" smtClean="0"/>
              <a:t>The nation was ready to continue the struggle</a:t>
            </a:r>
          </a:p>
          <a:p>
            <a:r>
              <a:rPr lang="en-US" dirty="0" smtClean="0"/>
              <a:t>After taking Savannah, Sherman marched northward</a:t>
            </a:r>
          </a:p>
          <a:p>
            <a:pPr lvl="1"/>
            <a:r>
              <a:rPr lang="en-US" dirty="0" smtClean="0"/>
              <a:t>Took Columbia, SC with ease</a:t>
            </a:r>
          </a:p>
          <a:p>
            <a:pPr lvl="1"/>
            <a:r>
              <a:rPr lang="en-US" dirty="0" smtClean="0"/>
              <a:t>Took North Carolina next</a:t>
            </a:r>
          </a:p>
          <a:p>
            <a:pPr lvl="1"/>
            <a:r>
              <a:rPr lang="en-US" dirty="0" smtClean="0"/>
              <a:t>Sites set on Virginia</a:t>
            </a:r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Lee Falters in Petersburg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Army of Northern VA was crumbling in Petersburg</a:t>
            </a:r>
          </a:p>
          <a:p>
            <a:pPr lvl="1"/>
            <a:r>
              <a:rPr lang="en-US" dirty="0" smtClean="0"/>
              <a:t>Lee realized that he must retreat</a:t>
            </a:r>
          </a:p>
          <a:p>
            <a:r>
              <a:rPr lang="en-US" dirty="0" smtClean="0"/>
              <a:t>Grant’s army moved swiftly on Richmond</a:t>
            </a:r>
          </a:p>
          <a:p>
            <a:pPr lvl="1"/>
            <a:r>
              <a:rPr lang="en-US" dirty="0" smtClean="0"/>
              <a:t>Lee was greatly outnumbered</a:t>
            </a:r>
          </a:p>
          <a:p>
            <a:pPr lvl="1"/>
            <a:r>
              <a:rPr lang="en-US" dirty="0" smtClean="0"/>
              <a:t>Richmond would fall on April 3</a:t>
            </a:r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Surrender at Appomattox Courthouse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Lee would surrender at Appomattox Courthouse</a:t>
            </a:r>
          </a:p>
          <a:p>
            <a:pPr lvl="1"/>
            <a:r>
              <a:rPr lang="en-US" dirty="0" smtClean="0"/>
              <a:t>He would meet with Grant to discuss terms</a:t>
            </a:r>
          </a:p>
          <a:p>
            <a:r>
              <a:rPr lang="en-US" dirty="0" smtClean="0"/>
              <a:t>Terms on surrender:</a:t>
            </a:r>
          </a:p>
          <a:p>
            <a:pPr lvl="1"/>
            <a:r>
              <a:rPr lang="en-US" dirty="0" smtClean="0"/>
              <a:t>Only requirement-Confederates lay down their arms</a:t>
            </a:r>
          </a:p>
          <a:p>
            <a:pPr lvl="1"/>
            <a:r>
              <a:rPr lang="en-US" dirty="0" smtClean="0"/>
              <a:t>No trials for treasonous actions would follow</a:t>
            </a:r>
          </a:p>
          <a:p>
            <a:pPr lvl="1"/>
            <a:r>
              <a:rPr lang="en-US" dirty="0" smtClean="0"/>
              <a:t>All done for the purposes of allowing the divided union to heal quickly. </a:t>
            </a:r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jcs-group.com/military/aapeople/surren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1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2909</Words>
  <Application>Microsoft Office PowerPoint</Application>
  <PresentationFormat>On-screen Show (4:3)</PresentationFormat>
  <Paragraphs>349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Secession Abounds-Response? </vt:lpstr>
      <vt:lpstr>PowerPoint Presentation</vt:lpstr>
      <vt:lpstr>Team of Rivals</vt:lpstr>
      <vt:lpstr>Fort Sumter</vt:lpstr>
      <vt:lpstr>Fort Sumter</vt:lpstr>
      <vt:lpstr>PowerPoint Presentation</vt:lpstr>
      <vt:lpstr>The Response to Sumter</vt:lpstr>
      <vt:lpstr>Northern Advantages</vt:lpstr>
      <vt:lpstr>Southern Advantages</vt:lpstr>
      <vt:lpstr>Problems Faced</vt:lpstr>
      <vt:lpstr>The Confederate States of America</vt:lpstr>
      <vt:lpstr>The Battle of First Manassas  (Bull Run)</vt:lpstr>
      <vt:lpstr>The Battle of First Manassas  (Bull Run)</vt:lpstr>
      <vt:lpstr>Thomas J. “Stonewall” Jackson</vt:lpstr>
      <vt:lpstr>The Anaconda Plan</vt:lpstr>
      <vt:lpstr>Lincoln’s New Army</vt:lpstr>
      <vt:lpstr>The War in the West</vt:lpstr>
      <vt:lpstr>PowerPoint Presentation</vt:lpstr>
      <vt:lpstr>The Battle of  Shiloh, Day 1</vt:lpstr>
      <vt:lpstr>The Battle of  Shiloh, Day 2</vt:lpstr>
      <vt:lpstr>Results of Shiloh</vt:lpstr>
      <vt:lpstr>Young Napoleon’s Peninsula Campaign</vt:lpstr>
      <vt:lpstr>PowerPoint Presentation</vt:lpstr>
      <vt:lpstr>Seven Pines’ Greatest Legacy</vt:lpstr>
      <vt:lpstr>Robert E. Lee</vt:lpstr>
      <vt:lpstr>The Seven Days Battle for Richmond</vt:lpstr>
      <vt:lpstr>Results</vt:lpstr>
      <vt:lpstr>Lee’s Counterattack: Antietam</vt:lpstr>
      <vt:lpstr>Antietam</vt:lpstr>
      <vt:lpstr>PowerPoint Presentation</vt:lpstr>
      <vt:lpstr>PowerPoint Presentation</vt:lpstr>
      <vt:lpstr>PowerPoint Presentation</vt:lpstr>
      <vt:lpstr>Results</vt:lpstr>
      <vt:lpstr>The Emancipation Process</vt:lpstr>
      <vt:lpstr>Why Emancipation Was Possible</vt:lpstr>
      <vt:lpstr>The Emancipation Proclamation</vt:lpstr>
      <vt:lpstr>PowerPoint Presentation</vt:lpstr>
      <vt:lpstr>Political Results</vt:lpstr>
      <vt:lpstr>The Conscription Act</vt:lpstr>
      <vt:lpstr>Social Results</vt:lpstr>
      <vt:lpstr>African American Soldiers</vt:lpstr>
      <vt:lpstr>The Battle Continues: Fredericksburg</vt:lpstr>
      <vt:lpstr>Fredericksburg</vt:lpstr>
      <vt:lpstr>PowerPoint Presentation</vt:lpstr>
      <vt:lpstr>The Confederate’s Greatest Loss</vt:lpstr>
      <vt:lpstr>Chancellorsville</vt:lpstr>
      <vt:lpstr>“I have lost my right…”</vt:lpstr>
      <vt:lpstr>PowerPoint Presentation</vt:lpstr>
      <vt:lpstr>Lee Moves North</vt:lpstr>
      <vt:lpstr>Collision at Gettysburg</vt:lpstr>
      <vt:lpstr>PowerPoint Presentation</vt:lpstr>
      <vt:lpstr>The Battle of Gettysburg</vt:lpstr>
      <vt:lpstr>Results of Gettysburg</vt:lpstr>
      <vt:lpstr>The Siege of Vicksburg</vt:lpstr>
      <vt:lpstr>PowerPoint Presentation</vt:lpstr>
      <vt:lpstr>Lincoln Finds his General</vt:lpstr>
      <vt:lpstr>Grant Continues to Succeed</vt:lpstr>
      <vt:lpstr>Grant vs. Lee in the Wilderness</vt:lpstr>
      <vt:lpstr>Siege of Petersburg</vt:lpstr>
      <vt:lpstr>PowerPoint Presentation</vt:lpstr>
      <vt:lpstr>The Election of 1864</vt:lpstr>
      <vt:lpstr>Sherman’s March</vt:lpstr>
      <vt:lpstr>PowerPoint Presentation</vt:lpstr>
      <vt:lpstr>Sherman Rejuvenates Lincoln</vt:lpstr>
      <vt:lpstr>Lee Falters in Petersburg</vt:lpstr>
      <vt:lpstr>Surrender at Appomattox Courthouse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</dc:creator>
  <cp:lastModifiedBy>Windows User</cp:lastModifiedBy>
  <cp:revision>139</cp:revision>
  <dcterms:created xsi:type="dcterms:W3CDTF">2010-06-15T15:44:29Z</dcterms:created>
  <dcterms:modified xsi:type="dcterms:W3CDTF">2017-06-19T16:54:50Z</dcterms:modified>
</cp:coreProperties>
</file>